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7556500" cy="106934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Open Sans Light Italics" panose="020B0604020202020204" charset="0"/>
      <p:regular r:id="rId7"/>
    </p:embeddedFont>
    <p:embeddedFont>
      <p:font typeface="Roboto" panose="02000000000000000000" pitchFamily="2" charset="0"/>
      <p:regular r:id="rId8"/>
      <p:bold r:id="rId9"/>
      <p:italic r:id="rId10"/>
      <p:boldItalic r:id="rId11"/>
    </p:embeddedFont>
    <p:embeddedFont>
      <p:font typeface="Roboto Bold" panose="02000000000000000000" pitchFamily="2" charset="0"/>
      <p:regular r:id="rId12"/>
      <p:bold r:id="rId13"/>
    </p:embeddedFont>
    <p:embeddedFont>
      <p:font typeface="Roboto Italics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8" d="100"/>
          <a:sy n="68" d="100"/>
        </p:scale>
        <p:origin x="310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presProps" Target="presProp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5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hyperlink" Target="Journal%20Form%20(Postgraduate).doc" TargetMode="External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hyperlink" Target="Conference%20Application%20Form%20(Postgraduate).doc" TargetMode="External"/><Relationship Id="rId10" Type="http://schemas.openxmlformats.org/officeDocument/2006/relationships/image" Target="../media/image9.png"/><Relationship Id="rId19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8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3304748" y="2896092"/>
            <a:ext cx="1894011" cy="947006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3100555" y="2691899"/>
            <a:ext cx="1355392" cy="1355392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5400000">
            <a:off x="2357742" y="4520794"/>
            <a:ext cx="1894011" cy="94700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5400000">
            <a:off x="3304748" y="6145495"/>
            <a:ext cx="1894011" cy="947006"/>
          </a:xfrm>
          <a:prstGeom prst="rect">
            <a:avLst/>
          </a:prstGeom>
        </p:spPr>
      </p:pic>
      <p:grpSp>
        <p:nvGrpSpPr>
          <p:cNvPr id="13" name="Group 13"/>
          <p:cNvGrpSpPr/>
          <p:nvPr/>
        </p:nvGrpSpPr>
        <p:grpSpPr>
          <a:xfrm>
            <a:off x="3100555" y="4316601"/>
            <a:ext cx="1355392" cy="1355392"/>
            <a:chOff x="0" y="0"/>
            <a:chExt cx="6350000" cy="6350000"/>
          </a:xfrm>
        </p:grpSpPr>
        <p:sp>
          <p:nvSpPr>
            <p:cNvPr id="14" name="Freeform 1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3100555" y="5941302"/>
            <a:ext cx="1355392" cy="1355392"/>
            <a:chOff x="0" y="0"/>
            <a:chExt cx="6350000" cy="6350000"/>
          </a:xfrm>
        </p:grpSpPr>
        <p:sp>
          <p:nvSpPr>
            <p:cNvPr id="16" name="Freeform 1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22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3492863" y="2990149"/>
            <a:ext cx="758891" cy="7588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3410165" y="4614851"/>
            <a:ext cx="758891" cy="7588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3350571" y="6321955"/>
            <a:ext cx="855360" cy="594086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6056203" y="48175"/>
            <a:ext cx="1342707" cy="1392007"/>
          </a:xfrm>
          <a:prstGeom prst="rect">
            <a:avLst/>
          </a:prstGeom>
        </p:spPr>
      </p:pic>
      <p:sp>
        <p:nvSpPr>
          <p:cNvPr id="32" name="TextBox 32"/>
          <p:cNvSpPr txBox="1"/>
          <p:nvPr/>
        </p:nvSpPr>
        <p:spPr>
          <a:xfrm>
            <a:off x="601925" y="2601633"/>
            <a:ext cx="1819186" cy="2981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b="1" dirty="0">
                <a:solidFill>
                  <a:srgbClr val="F1C40F"/>
                </a:solidFill>
                <a:latin typeface="Roboto Bold"/>
              </a:rPr>
              <a:t>1. STUDENT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85323" y="2927594"/>
            <a:ext cx="2526402" cy="2593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lvl="1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Download the application form (</a:t>
            </a: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hlinkClick r:id="rId1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CONFERENCE APPLICATION FORM</a:t>
            </a: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/</a:t>
            </a: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hlinkClick r:id="rId1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JOURNAL FORM</a:t>
            </a: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) and fill in all the necessary information .</a:t>
            </a:r>
          </a:p>
          <a:p>
            <a:pPr marL="171450" lvl="1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Submit the form and the required documents to Project Leader (Grant)/ Supervisor for verification.</a:t>
            </a:r>
          </a:p>
          <a:p>
            <a:pPr marL="171450" lvl="1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For the Checklist of the required documents, please refer to the </a:t>
            </a:r>
            <a:r>
              <a:rPr lang="en-US" sz="1200" b="1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Conference/Journal Checklist Application.</a:t>
            </a:r>
            <a:endParaRPr lang="en-SG" sz="120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8" name="TextBox 38"/>
          <p:cNvSpPr txBox="1"/>
          <p:nvPr/>
        </p:nvSpPr>
        <p:spPr>
          <a:xfrm>
            <a:off x="1108524" y="1586220"/>
            <a:ext cx="4517164" cy="436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600" dirty="0">
                <a:solidFill>
                  <a:srgbClr val="FFFFFF"/>
                </a:solidFill>
                <a:latin typeface="Roboto"/>
              </a:rPr>
              <a:t>Research &amp; Postgraduate Study Unit</a:t>
            </a:r>
          </a:p>
          <a:p>
            <a:pPr algn="ctr">
              <a:lnSpc>
                <a:spcPts val="1679"/>
              </a:lnSpc>
            </a:pPr>
            <a:r>
              <a:rPr lang="en-US" sz="1600" dirty="0">
                <a:solidFill>
                  <a:srgbClr val="FFFFFF"/>
                </a:solidFill>
                <a:latin typeface="Roboto"/>
              </a:rPr>
              <a:t>Centre for Mathematical Sciences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361991" y="293443"/>
            <a:ext cx="5855302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95"/>
              </a:lnSpc>
            </a:pPr>
            <a:r>
              <a:rPr lang="en-US" sz="2799" dirty="0">
                <a:solidFill>
                  <a:srgbClr val="2DCFDF"/>
                </a:solidFill>
                <a:latin typeface="Roboto Bold"/>
              </a:rPr>
              <a:t>APPLICATION TO ATTEND CONFERENCE AND JOURNAL PUBLICATION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5599855" y="10341394"/>
            <a:ext cx="1575435" cy="142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19"/>
              </a:lnSpc>
            </a:pPr>
            <a:r>
              <a:rPr lang="en-US" sz="1100" dirty="0" err="1">
                <a:solidFill>
                  <a:srgbClr val="FFFFFF"/>
                </a:solidFill>
                <a:latin typeface="Open Sans Light Italics"/>
              </a:rPr>
              <a:t>Copyright@PSM_PG</a:t>
            </a:r>
            <a:r>
              <a:rPr lang="en-US" sz="1100" dirty="0">
                <a:solidFill>
                  <a:srgbClr val="FFFFFF"/>
                </a:solidFill>
                <a:latin typeface="Open Sans Light Italics"/>
              </a:rPr>
              <a:t> Unit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5400000">
            <a:off x="2454211" y="7770197"/>
            <a:ext cx="1894011" cy="947006"/>
          </a:xfrm>
          <a:prstGeom prst="rect">
            <a:avLst/>
          </a:prstGeom>
        </p:spPr>
      </p:pic>
      <p:grpSp>
        <p:nvGrpSpPr>
          <p:cNvPr id="17" name="Group 17"/>
          <p:cNvGrpSpPr/>
          <p:nvPr/>
        </p:nvGrpSpPr>
        <p:grpSpPr>
          <a:xfrm>
            <a:off x="3197024" y="7566004"/>
            <a:ext cx="1355392" cy="1355392"/>
            <a:chOff x="0" y="0"/>
            <a:chExt cx="6350000" cy="6350000"/>
          </a:xfrm>
        </p:grpSpPr>
        <p:sp>
          <p:nvSpPr>
            <p:cNvPr id="18" name="Freeform 1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24" name="Picture 2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>
            <a:fillRect/>
          </a:stretch>
        </p:blipFill>
        <p:spPr>
          <a:xfrm>
            <a:off x="3386641" y="7796886"/>
            <a:ext cx="971335" cy="893628"/>
          </a:xfrm>
          <a:prstGeom prst="rect">
            <a:avLst/>
          </a:prstGeom>
        </p:spPr>
      </p:pic>
      <p:sp>
        <p:nvSpPr>
          <p:cNvPr id="39" name="TextBox 32">
            <a:extLst>
              <a:ext uri="{FF2B5EF4-FFF2-40B4-BE49-F238E27FC236}">
                <a16:creationId xmlns:a16="http://schemas.microsoft.com/office/drawing/2014/main" id="{ED3CAD69-0F4F-45BF-8414-AB785E8ADD5D}"/>
              </a:ext>
            </a:extLst>
          </p:cNvPr>
          <p:cNvSpPr txBox="1"/>
          <p:nvPr/>
        </p:nvSpPr>
        <p:spPr>
          <a:xfrm>
            <a:off x="4691127" y="4059701"/>
            <a:ext cx="2264921" cy="9457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2000" dirty="0">
                <a:solidFill>
                  <a:srgbClr val="F1C40F"/>
                </a:solidFill>
                <a:latin typeface="Roboto Bold"/>
              </a:rPr>
              <a:t>2. PROJECT LEADER/ SUPERVISOR</a:t>
            </a:r>
          </a:p>
        </p:txBody>
      </p:sp>
      <p:sp>
        <p:nvSpPr>
          <p:cNvPr id="44" name="TextBox 37">
            <a:extLst>
              <a:ext uri="{FF2B5EF4-FFF2-40B4-BE49-F238E27FC236}">
                <a16:creationId xmlns:a16="http://schemas.microsoft.com/office/drawing/2014/main" id="{BC5C0B97-7141-4C15-82F8-DEE9FB9E6E61}"/>
              </a:ext>
            </a:extLst>
          </p:cNvPr>
          <p:cNvSpPr txBox="1"/>
          <p:nvPr/>
        </p:nvSpPr>
        <p:spPr>
          <a:xfrm>
            <a:off x="4650898" y="5057767"/>
            <a:ext cx="2628000" cy="637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lvl="1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Verification by the Project Leader/ Supervisor.</a:t>
            </a:r>
          </a:p>
          <a:p>
            <a:pPr marL="171450" lvl="1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Return the form to student.</a:t>
            </a:r>
          </a:p>
        </p:txBody>
      </p:sp>
      <p:sp>
        <p:nvSpPr>
          <p:cNvPr id="52" name="TextBox 32">
            <a:extLst>
              <a:ext uri="{FF2B5EF4-FFF2-40B4-BE49-F238E27FC236}">
                <a16:creationId xmlns:a16="http://schemas.microsoft.com/office/drawing/2014/main" id="{4D200EBC-3B6E-4A82-B2CE-99F639B7E933}"/>
              </a:ext>
            </a:extLst>
          </p:cNvPr>
          <p:cNvSpPr txBox="1"/>
          <p:nvPr/>
        </p:nvSpPr>
        <p:spPr>
          <a:xfrm>
            <a:off x="570026" y="6476024"/>
            <a:ext cx="1819186" cy="2981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b="1" dirty="0">
                <a:solidFill>
                  <a:srgbClr val="F1C40F"/>
                </a:solidFill>
                <a:latin typeface="Roboto Bold"/>
              </a:rPr>
              <a:t>3. STUDENT</a:t>
            </a:r>
          </a:p>
        </p:txBody>
      </p:sp>
      <p:sp>
        <p:nvSpPr>
          <p:cNvPr id="53" name="TextBox 37">
            <a:extLst>
              <a:ext uri="{FF2B5EF4-FFF2-40B4-BE49-F238E27FC236}">
                <a16:creationId xmlns:a16="http://schemas.microsoft.com/office/drawing/2014/main" id="{7C69DAA5-4A9D-4DCD-BB43-B3253BB555BB}"/>
              </a:ext>
            </a:extLst>
          </p:cNvPr>
          <p:cNvSpPr txBox="1"/>
          <p:nvPr/>
        </p:nvSpPr>
        <p:spPr>
          <a:xfrm>
            <a:off x="380633" y="6926769"/>
            <a:ext cx="2274031" cy="17536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lvl="1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E-mail the form and the complete documents to CSM administration.</a:t>
            </a:r>
          </a:p>
          <a:p>
            <a:pPr>
              <a:lnSpc>
                <a:spcPts val="1399"/>
              </a:lnSpc>
            </a:pPr>
            <a:r>
              <a:rPr lang="en-US" sz="1000" i="1" dirty="0">
                <a:solidFill>
                  <a:srgbClr val="FFD51E"/>
                </a:solidFill>
                <a:latin typeface="Roboto Italics"/>
              </a:rPr>
              <a:t>*Incomplete form will be returned to the student and may delay the process.</a:t>
            </a:r>
          </a:p>
          <a:p>
            <a:pPr>
              <a:lnSpc>
                <a:spcPts val="1399"/>
              </a:lnSpc>
            </a:pPr>
            <a:r>
              <a:rPr lang="en-US" sz="1000" i="1" dirty="0">
                <a:solidFill>
                  <a:srgbClr val="FFD51E"/>
                </a:solidFill>
                <a:latin typeface="Roboto Italics"/>
              </a:rPr>
              <a:t>*E-mail CSM  Admin at:  </a:t>
            </a:r>
          </a:p>
          <a:p>
            <a:pPr>
              <a:lnSpc>
                <a:spcPts val="1399"/>
              </a:lnSpc>
            </a:pPr>
            <a:r>
              <a:rPr lang="en-US" sz="1000" i="1" dirty="0">
                <a:solidFill>
                  <a:srgbClr val="FFD51E"/>
                </a:solidFill>
                <a:latin typeface="Roboto Italics"/>
              </a:rPr>
              <a:t>nuramalina@ump.edu.my, nizamsemail@ump.edu.my</a:t>
            </a:r>
          </a:p>
          <a:p>
            <a:pPr marL="0" lvl="1">
              <a:lnSpc>
                <a:spcPts val="1700"/>
              </a:lnSpc>
            </a:pPr>
            <a:endParaRPr lang="en-US" sz="1200" dirty="0">
              <a:solidFill>
                <a:schemeClr val="bg1"/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54" name="TextBox 32">
            <a:extLst>
              <a:ext uri="{FF2B5EF4-FFF2-40B4-BE49-F238E27FC236}">
                <a16:creationId xmlns:a16="http://schemas.microsoft.com/office/drawing/2014/main" id="{722FD926-9242-473C-A6F7-C6EA0BF718EF}"/>
              </a:ext>
            </a:extLst>
          </p:cNvPr>
          <p:cNvSpPr txBox="1"/>
          <p:nvPr/>
        </p:nvSpPr>
        <p:spPr>
          <a:xfrm>
            <a:off x="5056468" y="6410836"/>
            <a:ext cx="1819186" cy="3045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2000" dirty="0">
                <a:solidFill>
                  <a:srgbClr val="F1C40F"/>
                </a:solidFill>
                <a:latin typeface="Roboto Bold"/>
              </a:rPr>
              <a:t>4. FACULTY</a:t>
            </a:r>
          </a:p>
        </p:txBody>
      </p:sp>
      <p:sp>
        <p:nvSpPr>
          <p:cNvPr id="55" name="TextBox 37">
            <a:extLst>
              <a:ext uri="{FF2B5EF4-FFF2-40B4-BE49-F238E27FC236}">
                <a16:creationId xmlns:a16="http://schemas.microsoft.com/office/drawing/2014/main" id="{305260C7-672F-4266-8E80-DD043D59F875}"/>
              </a:ext>
            </a:extLst>
          </p:cNvPr>
          <p:cNvSpPr txBox="1"/>
          <p:nvPr/>
        </p:nvSpPr>
        <p:spPr>
          <a:xfrm>
            <a:off x="4871185" y="7028800"/>
            <a:ext cx="2628000" cy="8560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lvl="1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Verification by CSM’s Dean.</a:t>
            </a:r>
          </a:p>
          <a:p>
            <a:pPr marL="171450" lvl="1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E-mail the form to Research &amp; Innovation (PNI) office for the approval of Deputy Vice Chancellor.</a:t>
            </a:r>
          </a:p>
        </p:txBody>
      </p:sp>
      <p:sp>
        <p:nvSpPr>
          <p:cNvPr id="50" name="TextBox 37">
            <a:extLst>
              <a:ext uri="{FF2B5EF4-FFF2-40B4-BE49-F238E27FC236}">
                <a16:creationId xmlns:a16="http://schemas.microsoft.com/office/drawing/2014/main" id="{6829BC00-8E4B-49B4-A35A-BD351FB6DE46}"/>
              </a:ext>
            </a:extLst>
          </p:cNvPr>
          <p:cNvSpPr txBox="1"/>
          <p:nvPr/>
        </p:nvSpPr>
        <p:spPr>
          <a:xfrm>
            <a:off x="102729" y="9318675"/>
            <a:ext cx="7052985" cy="8925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1"/>
            <a:r>
              <a:rPr lang="en-US" sz="1000" i="1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*Student may receive the approval letter from Research &amp; Innovation Office once the application is approved by Deputy Vice Chancellor.   </a:t>
            </a:r>
          </a:p>
          <a:p>
            <a:pPr marL="0" lvl="1"/>
            <a:r>
              <a:rPr lang="en-US" sz="1000" i="1" dirty="0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</a:rPr>
              <a:t>*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000" i="1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Application must be submitted to PNI two (</a:t>
            </a:r>
            <a:r>
              <a:rPr lang="en-US" sz="1000" b="1" i="1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2) months before registration fees dateline for International Conference and one (1) month for national conference</a:t>
            </a:r>
            <a:r>
              <a:rPr lang="en-US" sz="1000" i="1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to avoid the delay. We are not responsible for any consequences or damages due to late submission and incomplete forms</a:t>
            </a:r>
            <a:endParaRPr lang="en-US" sz="1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248</Words>
  <Application>Microsoft Office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Roboto</vt:lpstr>
      <vt:lpstr>Roboto Bold</vt:lpstr>
      <vt:lpstr>Roboto Italics</vt:lpstr>
      <vt:lpstr>Calibri</vt:lpstr>
      <vt:lpstr>Open Sans Light Italics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PREVIVA PROCESS (Poster) (A4 Document)</dc:title>
  <dc:creator>HP</dc:creator>
  <cp:lastModifiedBy>NORHAYATI BINTI ROSLI .</cp:lastModifiedBy>
  <cp:revision>28</cp:revision>
  <dcterms:created xsi:type="dcterms:W3CDTF">2006-08-16T00:00:00Z</dcterms:created>
  <dcterms:modified xsi:type="dcterms:W3CDTF">2022-03-17T04:13:07Z</dcterms:modified>
  <dc:identifier>DAE5RRgzNok</dc:identifier>
</cp:coreProperties>
</file>